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88" r:id="rId1"/>
  </p:sldMasterIdLst>
  <p:notesMasterIdLst>
    <p:notesMasterId r:id="rId27"/>
  </p:notesMasterIdLst>
  <p:sldIdLst>
    <p:sldId id="256" r:id="rId2"/>
    <p:sldId id="257" r:id="rId3"/>
    <p:sldId id="258" r:id="rId4"/>
    <p:sldId id="269" r:id="rId5"/>
    <p:sldId id="272" r:id="rId6"/>
    <p:sldId id="259" r:id="rId7"/>
    <p:sldId id="266" r:id="rId8"/>
    <p:sldId id="265" r:id="rId9"/>
    <p:sldId id="286" r:id="rId10"/>
    <p:sldId id="260" r:id="rId11"/>
    <p:sldId id="277" r:id="rId12"/>
    <p:sldId id="261" r:id="rId13"/>
    <p:sldId id="280" r:id="rId14"/>
    <p:sldId id="262" r:id="rId15"/>
    <p:sldId id="278" r:id="rId16"/>
    <p:sldId id="279" r:id="rId17"/>
    <p:sldId id="282" r:id="rId18"/>
    <p:sldId id="283" r:id="rId19"/>
    <p:sldId id="284" r:id="rId20"/>
    <p:sldId id="287" r:id="rId21"/>
    <p:sldId id="264" r:id="rId22"/>
    <p:sldId id="289" r:id="rId23"/>
    <p:sldId id="285" r:id="rId24"/>
    <p:sldId id="263" r:id="rId25"/>
    <p:sldId id="26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.B" initials="K" lastIdx="1" clrIdx="0">
    <p:extLst>
      <p:ext uri="{19B8F6BF-5375-455C-9EA6-DF929625EA0E}">
        <p15:presenceInfo xmlns:p15="http://schemas.microsoft.com/office/powerpoint/2012/main" userId="KE.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563" autoAdjust="0"/>
  </p:normalViewPr>
  <p:slideViewPr>
    <p:cSldViewPr>
      <p:cViewPr varScale="1">
        <p:scale>
          <a:sx n="69" d="100"/>
          <a:sy n="69" d="100"/>
        </p:scale>
        <p:origin x="-142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commentAuthors" Target="commentAuthor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notesMaster" Target="notesMasters/notesMaster1.xml" /><Relationship Id="rId30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36B2B-DA16-4DA8-9D81-AB16113C25F7}" type="datetimeFigureOut">
              <a:rPr lang="en-US" smtClean="0"/>
              <a:pPr/>
              <a:t>6/18/2022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E8B8B-731B-4D56-BD82-A2748B4FB0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62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8B8B-731B-4D56-BD82-A2748B4FB08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05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6/18/2022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6/18/2022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9" r:id="rId1"/>
    <p:sldLayoutId id="2147484490" r:id="rId2"/>
    <p:sldLayoutId id="2147484491" r:id="rId3"/>
    <p:sldLayoutId id="2147484492" r:id="rId4"/>
    <p:sldLayoutId id="2147484493" r:id="rId5"/>
    <p:sldLayoutId id="2147484494" r:id="rId6"/>
    <p:sldLayoutId id="2147484495" r:id="rId7"/>
    <p:sldLayoutId id="2147484496" r:id="rId8"/>
    <p:sldLayoutId id="2147484497" r:id="rId9"/>
    <p:sldLayoutId id="2147484498" r:id="rId10"/>
    <p:sldLayoutId id="2147484499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1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2.mp4" /><Relationship Id="rId1" Type="http://schemas.microsoft.com/office/2007/relationships/media" Target="../media/media2.mp4" /><Relationship Id="rId4" Type="http://schemas.openxmlformats.org/officeDocument/2006/relationships/image" Target="../media/image12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 /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nexussafety.net/metal-detector-scanning/" TargetMode="External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8229600" cy="1036638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METAL 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DETECTOR USING ROBOTIC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VEHICLE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b="1" dirty="0">
                <a:cs typeface="Arial" panose="020B0604020202020204" pitchFamily="34" charset="0"/>
              </a:rPr>
              <a:t>            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MINI  PROJECT</a:t>
            </a:r>
          </a:p>
          <a:p>
            <a:pPr marL="0" indent="0" algn="just">
              <a:buNone/>
            </a:pPr>
            <a:r>
              <a:rPr lang="en-US" sz="2800" dirty="0">
                <a:cs typeface="Arial" panose="020B0604020202020204" pitchFamily="34" charset="0"/>
              </a:rPr>
              <a:t>                    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Presented by</a:t>
            </a:r>
            <a:r>
              <a:rPr lang="en-US" sz="2800" b="1" dirty="0">
                <a:cs typeface="Arial" panose="020B0604020202020204" pitchFamily="34" charset="0"/>
              </a:rPr>
              <a:t>,</a:t>
            </a:r>
          </a:p>
          <a:p>
            <a:pPr>
              <a:buNone/>
            </a:pPr>
            <a:r>
              <a:rPr lang="en-US" sz="2800" dirty="0">
                <a:cs typeface="Arial" panose="020B0604020202020204" pitchFamily="34" charset="0"/>
              </a:rPr>
              <a:t>                       </a:t>
            </a:r>
            <a:r>
              <a:rPr lang="en-US" sz="2400" dirty="0"/>
              <a:t>SAMINATHAN G (210419105302)</a:t>
            </a:r>
            <a:endParaRPr lang="en-IN" sz="2400" dirty="0"/>
          </a:p>
          <a:p>
            <a:pPr>
              <a:buNone/>
            </a:pPr>
            <a:r>
              <a:rPr lang="en-US" sz="2400" dirty="0"/>
              <a:t>                           SRIKANTH K       (210419105053)</a:t>
            </a:r>
            <a:endParaRPr lang="en-IN" sz="2400" dirty="0"/>
          </a:p>
          <a:p>
            <a:pPr marL="0" indent="0" algn="just">
              <a:buNone/>
            </a:pPr>
            <a:endParaRPr lang="en-US" sz="2800" dirty="0"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800" dirty="0"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800" b="1" dirty="0">
                <a:cs typeface="Arial" panose="020B0604020202020204" pitchFamily="34" charset="0"/>
              </a:rPr>
              <a:t>Guided by,</a:t>
            </a:r>
          </a:p>
          <a:p>
            <a:pPr marL="0" indent="0" algn="just">
              <a:buNone/>
            </a:pPr>
            <a:r>
              <a:rPr lang="en-US" sz="2800" dirty="0">
                <a:cs typeface="Arial" panose="020B0604020202020204" pitchFamily="34" charset="0"/>
              </a:rPr>
              <a:t>                   </a:t>
            </a:r>
            <a:r>
              <a:rPr lang="en-US" sz="2800" dirty="0"/>
              <a:t>MR.S</a:t>
            </a:r>
            <a:r>
              <a:rPr lang="en-US" sz="2800"/>
              <a:t>.KRISHNAN </a:t>
            </a:r>
            <a:r>
              <a:rPr lang="en-US" sz="2800" dirty="0"/>
              <a:t>M.</a:t>
            </a:r>
            <a:r>
              <a:rPr lang="en-US" sz="2800"/>
              <a:t>E.,</a:t>
            </a:r>
            <a:endParaRPr lang="en-US" sz="2800" dirty="0"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983558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-25400"/>
            <a:ext cx="7498080" cy="1143000"/>
          </a:xfrm>
        </p:spPr>
        <p:txBody>
          <a:bodyPr>
            <a:noAutofit/>
          </a:bodyPr>
          <a:lstStyle/>
          <a:p>
            <a:r>
              <a:rPr lang="en-US" sz="3200" b="1" dirty="0"/>
              <a:t> </a:t>
            </a:r>
            <a:r>
              <a:rPr lang="en-US" sz="2400" dirty="0"/>
              <a:t>ARDUINO   UNO                                           MICROCONTROLLER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Microcontroller                          - ATmega328</a:t>
            </a:r>
          </a:p>
          <a:p>
            <a:r>
              <a:rPr lang="en-US" sz="2400" dirty="0"/>
              <a:t>Operating voltage                       - 5V</a:t>
            </a:r>
          </a:p>
          <a:p>
            <a:r>
              <a:rPr lang="en-US" sz="2400" dirty="0"/>
              <a:t>Pin Count                                  - 28</a:t>
            </a:r>
          </a:p>
          <a:p>
            <a:r>
              <a:rPr lang="en-US" sz="2400" dirty="0"/>
              <a:t>Input voltage(recommended)      - (7-12)V</a:t>
            </a:r>
          </a:p>
          <a:p>
            <a:r>
              <a:rPr lang="en-US" sz="2400" dirty="0"/>
              <a:t>Digital I/O pins                           - 14</a:t>
            </a:r>
          </a:p>
          <a:p>
            <a:r>
              <a:rPr lang="en-US" sz="2400" dirty="0"/>
              <a:t>Analog input pins                        - 6</a:t>
            </a:r>
          </a:p>
          <a:p>
            <a:r>
              <a:rPr lang="en-US" sz="2400" dirty="0"/>
              <a:t>Current per I/O pins                   - 40mA</a:t>
            </a:r>
          </a:p>
          <a:p>
            <a:r>
              <a:rPr lang="en-US" sz="2400" dirty="0"/>
              <a:t>Current for 5V pin                      - 50 mA</a:t>
            </a:r>
          </a:p>
        </p:txBody>
      </p:sp>
    </p:spTree>
    <p:extLst>
      <p:ext uri="{BB962C8B-B14F-4D97-AF65-F5344CB8AC3E}">
        <p14:creationId xmlns:p14="http://schemas.microsoft.com/office/powerpoint/2010/main" val="2745593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17CA92-3608-409C-8A6C-6E7998DA9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1323975"/>
            <a:ext cx="6067425" cy="42100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48745BA-F35D-4672-8C51-81E4E144A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8287" y="304800"/>
            <a:ext cx="7224713" cy="6172200"/>
          </a:xfrm>
        </p:spPr>
        <p:txBody>
          <a:bodyPr/>
          <a:lstStyle/>
          <a:p>
            <a:r>
              <a:rPr lang="en-US" dirty="0"/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3000627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MOTOR CONTROL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Motor Shield is a dual full-bridge driver designed to drive DC motors.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It control the speed and direction of each DC motors independently using the microcontroller.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It uses L298N IC to control the motor.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The Motor Shield is powered only by an external power supply of 5V to 12V.</a:t>
            </a:r>
          </a:p>
        </p:txBody>
      </p:sp>
    </p:spTree>
    <p:extLst>
      <p:ext uri="{BB962C8B-B14F-4D97-AF65-F5344CB8AC3E}">
        <p14:creationId xmlns:p14="http://schemas.microsoft.com/office/powerpoint/2010/main" val="2280121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F3C4-A971-41FD-BEFE-9FB0E98A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2420"/>
            <a:ext cx="7559040" cy="1143000"/>
          </a:xfrm>
        </p:spPr>
        <p:txBody>
          <a:bodyPr>
            <a:normAutofit/>
          </a:bodyPr>
          <a:lstStyle/>
          <a:p>
            <a:r>
              <a:rPr lang="en-US" sz="2400" dirty="0"/>
              <a:t>DC  MOTOR  CONTROL  DRIVER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D3E7C4-12F1-437B-844E-33F4CB0D8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447800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7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016" y="304800"/>
            <a:ext cx="7498080" cy="114300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MOTOR DRIVER MODULE L298N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L298N is a H-bridge motor driver integrated circuit (IC).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Motor drivers act as current amplifiers since they are low current control signal and provide high current signal.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This higher current signal is used to drivers the motors.</a:t>
            </a:r>
          </a:p>
        </p:txBody>
      </p:sp>
    </p:spTree>
    <p:extLst>
      <p:ext uri="{BB962C8B-B14F-4D97-AF65-F5344CB8AC3E}">
        <p14:creationId xmlns:p14="http://schemas.microsoft.com/office/powerpoint/2010/main" val="3907365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BFBBAA-B43B-417E-9DCE-27B3D880A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047750"/>
            <a:ext cx="7143750" cy="50482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F47994A-8772-4BA4-AFC5-36B0634E1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304800"/>
            <a:ext cx="7406640" cy="1752600"/>
          </a:xfrm>
        </p:spPr>
        <p:txBody>
          <a:bodyPr/>
          <a:lstStyle/>
          <a:p>
            <a:r>
              <a:rPr lang="en-US" dirty="0"/>
              <a:t>MOTOR DRIVER MODULE L298N</a:t>
            </a:r>
          </a:p>
        </p:txBody>
      </p:sp>
    </p:spTree>
    <p:extLst>
      <p:ext uri="{BB962C8B-B14F-4D97-AF65-F5344CB8AC3E}">
        <p14:creationId xmlns:p14="http://schemas.microsoft.com/office/powerpoint/2010/main" val="1531980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5D77-20ED-46C2-846C-E86EF5EE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BLUETOOTH 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45D2A-6EA3-44E4-8D59-8E43B5D65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The HC-05 is a popular module which can use this module to communicate between two microcontrollers like Arduino or communicate with any device with Bluetooth functionality like a Phone or Laptop.</a:t>
            </a: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r>
              <a:rPr lang="en-US" sz="2400" dirty="0">
                <a:cs typeface="Times New Roman" panose="02020603050405020304" pitchFamily="18" charset="0"/>
              </a:rPr>
              <a:t> The module communicates with the help of USART at 9600 baud rate hence it is easy to interface with any microcontroller that supports USAR.</a:t>
            </a: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r>
              <a:rPr lang="en-US" sz="2400" dirty="0">
                <a:cs typeface="Times New Roman" panose="02020603050405020304" pitchFamily="18" charset="0"/>
              </a:rPr>
              <a:t>It is very easy to pair the HC-05 module with microcontrollers because it operates using the Serial Port Protocol (SPP). Simply power the module with +5V and connect the Rx pin of the module to the Tx of MCU and Tx pin of module to Rx </a:t>
            </a:r>
          </a:p>
        </p:txBody>
      </p:sp>
    </p:spTree>
    <p:extLst>
      <p:ext uri="{BB962C8B-B14F-4D97-AF65-F5344CB8AC3E}">
        <p14:creationId xmlns:p14="http://schemas.microsoft.com/office/powerpoint/2010/main" val="472394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CAE4C1-7056-45B5-B0A7-5765DCB9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38200"/>
            <a:ext cx="7696200" cy="59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79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1D39-E377-430C-87F8-0D2EEB65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1143000"/>
          </a:xfrm>
        </p:spPr>
        <p:txBody>
          <a:bodyPr>
            <a:normAutofit/>
          </a:bodyPr>
          <a:lstStyle/>
          <a:p>
            <a:r>
              <a:rPr lang="en-US" sz="2400" dirty="0"/>
              <a:t>INDUCTIVE  TYPE  PROXIMITY 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41B51-EC3E-4626-9513-8554B75B6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000" y="838200"/>
            <a:ext cx="7498080" cy="4800600"/>
          </a:xfrm>
        </p:spPr>
        <p:txBody>
          <a:bodyPr>
            <a:normAutofit/>
          </a:bodyPr>
          <a:lstStyle/>
          <a:p>
            <a:r>
              <a:rPr lang="en-US" sz="2400" dirty="0"/>
              <a:t>This sensor operates under the electrical principal of inductance where a fluctuating current induces an electromotive force(EMF) in a target object.</a:t>
            </a:r>
          </a:p>
          <a:p>
            <a:endParaRPr lang="en-US" sz="2400" dirty="0"/>
          </a:p>
          <a:p>
            <a:r>
              <a:rPr lang="en-US" sz="2400" dirty="0"/>
              <a:t> These non-contact proximity sensors detect ferrous targets, ideally mild steel thicker than one milli </a:t>
            </a:r>
            <a:r>
              <a:rPr lang="en-US" sz="2400" dirty="0" err="1"/>
              <a:t>metre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They consist of four major components: a ferrite core with coils, an oscillator, a Schmitt trigger, and an output amplifier.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8436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B7F0-BA40-465D-96EA-A3F89702F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INDUCTIVE  TYPE  PROXIMITY  SENSOR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BAEF04-2A4D-4CFF-8669-8347C4510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828800"/>
            <a:ext cx="6365748" cy="40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23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2456" y="304800"/>
            <a:ext cx="7498080" cy="1143000"/>
          </a:xfrm>
        </p:spPr>
        <p:txBody>
          <a:bodyPr>
            <a:normAutofit/>
          </a:bodyPr>
          <a:lstStyle/>
          <a:p>
            <a:r>
              <a:rPr lang="en-US" sz="2400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cs typeface="Arial" panose="020B0604020202020204" pitchFamily="34" charset="0"/>
              </a:rPr>
              <a:t>The main objective of our project is to build a robotic vehicle that can sense metals ahead of it.</a:t>
            </a:r>
          </a:p>
          <a:p>
            <a:pPr algn="just"/>
            <a:endParaRPr lang="en-US" sz="2400" dirty="0"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cs typeface="Arial" panose="020B0604020202020204" pitchFamily="34" charset="0"/>
              </a:rPr>
              <a:t>To search interesting stuff from where people are not able to reach</a:t>
            </a:r>
          </a:p>
          <a:p>
            <a:pPr algn="just"/>
            <a:endParaRPr lang="en-US" sz="2400" dirty="0"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cs typeface="Arial" panose="020B0604020202020204" pitchFamily="34" charset="0"/>
              </a:rPr>
              <a:t>To provide safety to the bomb disposal squad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7760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DA008E-E616-4E83-8B8C-282BD1AF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INDUCTIVE  TYPE  PROXIMITY  SENSOR</a:t>
            </a:r>
          </a:p>
        </p:txBody>
      </p:sp>
      <p:pic>
        <p:nvPicPr>
          <p:cNvPr id="6" name="WhatsApp Video 2021-11-21 at 10.40.29 PM">
            <a:hlinkClick r:id="" action="ppaction://media"/>
            <a:extLst>
              <a:ext uri="{FF2B5EF4-FFF2-40B4-BE49-F238E27FC236}">
                <a16:creationId xmlns:a16="http://schemas.microsoft.com/office/drawing/2014/main" id="{9A6C047D-A069-4B97-B1BA-391336C415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5100" y="1600200"/>
            <a:ext cx="7499350" cy="4124325"/>
          </a:xfrm>
        </p:spPr>
      </p:pic>
    </p:spTree>
    <p:extLst>
      <p:ext uri="{BB962C8B-B14F-4D97-AF65-F5344CB8AC3E}">
        <p14:creationId xmlns:p14="http://schemas.microsoft.com/office/powerpoint/2010/main" val="173329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492624"/>
            <a:ext cx="2968625" cy="46482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24000"/>
            <a:ext cx="3412927" cy="4648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114800" y="609600"/>
            <a:ext cx="167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880501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F373-3069-4301-BD1F-BDEC71C22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4920" y="-533400"/>
            <a:ext cx="7406640" cy="1472184"/>
          </a:xfrm>
        </p:spPr>
        <p:txBody>
          <a:bodyPr>
            <a:normAutofit/>
          </a:bodyPr>
          <a:lstStyle/>
          <a:p>
            <a:r>
              <a:rPr lang="en-US" sz="2800" dirty="0"/>
              <a:t>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651579-9588-4EFF-9BD0-F3A52AA13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160" y="1371600"/>
            <a:ext cx="7406640" cy="4876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STEP-1 :  Start</a:t>
            </a:r>
          </a:p>
          <a:p>
            <a:r>
              <a:rPr lang="en-US" dirty="0"/>
              <a:t>STEP-2 ;  Design the project module</a:t>
            </a:r>
          </a:p>
          <a:p>
            <a:r>
              <a:rPr lang="en-US" dirty="0"/>
              <a:t>STEP-3 :  Upload the commands to Arduino </a:t>
            </a:r>
            <a:r>
              <a:rPr lang="en-US" dirty="0" err="1"/>
              <a:t>uno</a:t>
            </a:r>
            <a:endParaRPr lang="en-US" dirty="0"/>
          </a:p>
          <a:p>
            <a:r>
              <a:rPr lang="en-US" dirty="0"/>
              <a:t>              through Arduino Id software</a:t>
            </a:r>
          </a:p>
          <a:p>
            <a:r>
              <a:rPr lang="en-US" dirty="0"/>
              <a:t>STEP-4 :  Switch on the power supply</a:t>
            </a:r>
          </a:p>
          <a:p>
            <a:r>
              <a:rPr lang="en-US" dirty="0"/>
              <a:t>STEP-5 :  Control the system through Bluetooth</a:t>
            </a:r>
          </a:p>
          <a:p>
            <a:r>
              <a:rPr lang="en-US" dirty="0"/>
              <a:t>              mobile controlled Arduino software</a:t>
            </a:r>
          </a:p>
          <a:p>
            <a:r>
              <a:rPr lang="en-US" dirty="0"/>
              <a:t>STEP-6:   Select RIGHT, LEFT, FORWARD, BACKWARD</a:t>
            </a:r>
          </a:p>
          <a:p>
            <a:r>
              <a:rPr lang="en-US" dirty="0"/>
              <a:t>              arrows for moving the vehicle</a:t>
            </a:r>
          </a:p>
          <a:p>
            <a:r>
              <a:rPr lang="en-US" dirty="0"/>
              <a:t>STEP-7:   If the sensor senses the metal , buzzer</a:t>
            </a:r>
          </a:p>
          <a:p>
            <a:r>
              <a:rPr lang="en-US" dirty="0"/>
              <a:t>              Creates NOISE</a:t>
            </a:r>
          </a:p>
          <a:p>
            <a:endParaRPr lang="en-US" dirty="0"/>
          </a:p>
          <a:p>
            <a:r>
              <a:rPr lang="en-US" dirty="0"/>
              <a:t>STEP-8:   Check and </a:t>
            </a:r>
            <a:r>
              <a:rPr lang="en-US" dirty="0" err="1"/>
              <a:t>Debugg</a:t>
            </a:r>
            <a:r>
              <a:rPr lang="en-US" dirty="0"/>
              <a:t> the errors</a:t>
            </a:r>
          </a:p>
          <a:p>
            <a:r>
              <a:rPr lang="en-US" dirty="0"/>
              <a:t>STEP-9;   Stop</a:t>
            </a:r>
          </a:p>
        </p:txBody>
      </p:sp>
    </p:spTree>
    <p:extLst>
      <p:ext uri="{BB962C8B-B14F-4D97-AF65-F5344CB8AC3E}">
        <p14:creationId xmlns:p14="http://schemas.microsoft.com/office/powerpoint/2010/main" val="2141662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0B030-6C22-4738-8D6C-02F73B9B0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1269" y="377880"/>
            <a:ext cx="7406640" cy="993720"/>
          </a:xfrm>
        </p:spPr>
        <p:txBody>
          <a:bodyPr>
            <a:normAutofit/>
          </a:bodyPr>
          <a:lstStyle/>
          <a:p>
            <a:r>
              <a:rPr lang="en-US" sz="2800" dirty="0"/>
              <a:t>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1C13E-E802-4E97-95EC-8219C130A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3331536"/>
          </a:xfrm>
        </p:spPr>
        <p:txBody>
          <a:bodyPr>
            <a:normAutofit lnSpcReduction="10000"/>
          </a:bodyPr>
          <a:lstStyle/>
          <a:p>
            <a:pPr marL="484632" indent="-457200">
              <a:buAutoNum type="arabicPeriod"/>
            </a:pPr>
            <a:r>
              <a:rPr lang="en-US" sz="2400" dirty="0"/>
              <a:t>It is used for search the metal present in the ground.</a:t>
            </a:r>
          </a:p>
          <a:p>
            <a:pPr marL="484632" indent="-457200">
              <a:buAutoNum type="arabicPeriod"/>
            </a:pPr>
            <a:endParaRPr lang="en-US" sz="2400" dirty="0"/>
          </a:p>
          <a:p>
            <a:pPr marL="370332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Archaeology department like treasure hunting for                        caches of coins,  </a:t>
            </a:r>
            <a:r>
              <a:rPr lang="en-US" sz="2400" dirty="0" err="1">
                <a:solidFill>
                  <a:schemeClr val="tx1"/>
                </a:solidFill>
              </a:rPr>
              <a:t>jewellery</a:t>
            </a:r>
            <a:r>
              <a:rPr lang="en-US" sz="2400" dirty="0">
                <a:solidFill>
                  <a:schemeClr val="tx1"/>
                </a:solidFill>
              </a:rPr>
              <a:t>, weapons, and so on.</a:t>
            </a:r>
          </a:p>
          <a:p>
            <a:pPr marL="370332" indent="-342900">
              <a:buAutoNum type="arabicPeriod"/>
            </a:pPr>
            <a:endParaRPr lang="en-US" sz="2400" dirty="0">
              <a:solidFill>
                <a:schemeClr val="tx1"/>
              </a:solidFill>
            </a:endParaRPr>
          </a:p>
          <a:p>
            <a:pPr marL="370332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 There robots are used in detecting landmines.</a:t>
            </a:r>
          </a:p>
          <a:p>
            <a:pPr marL="370332" indent="-342900">
              <a:buAutoNum type="arabicPeriod"/>
            </a:pPr>
            <a:endParaRPr lang="en-US" sz="2400" dirty="0">
              <a:solidFill>
                <a:schemeClr val="tx1"/>
              </a:solidFill>
            </a:endParaRPr>
          </a:p>
          <a:p>
            <a:pPr marL="370332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  Consumer related application.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03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dirty="0"/>
              <a:t>FUTURE ENHANCEMENT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Mounting a wireless camera on the robot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Placing a GPS (Global Positioning System) device on the robot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By increasing the coil size and supplying more voltage we can also use it for finding landmines.</a:t>
            </a:r>
          </a:p>
        </p:txBody>
      </p:sp>
    </p:spTree>
    <p:extLst>
      <p:ext uri="{BB962C8B-B14F-4D97-AF65-F5344CB8AC3E}">
        <p14:creationId xmlns:p14="http://schemas.microsoft.com/office/powerpoint/2010/main" val="1604414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5007936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https://techatronic.com/how-to-m￼￼￼￼￼￼￼￼￼￼￼￼￼￼￼￼￼￼￼￼￼￼￼￼￼￼￼￼￼</a:t>
            </a:r>
          </a:p>
          <a:p>
            <a:r>
              <a:rPr lang="en-US" sz="2200" dirty="0"/>
              <a:t>[1] “LC Oscillator Basics” Available: </a:t>
            </a:r>
          </a:p>
          <a:p>
            <a:r>
              <a:rPr lang="en-US" sz="2200" dirty="0"/>
              <a:t> http//www.electronicshub.org/lc-oscillator-basics/</a:t>
            </a:r>
          </a:p>
          <a:p>
            <a:endParaRPr lang="en-US" sz="2200" dirty="0"/>
          </a:p>
          <a:p>
            <a:r>
              <a:rPr lang="en-US" sz="2200" dirty="0"/>
              <a:t>[2] “Metal Detector – History of Metal Detector” Available: </a:t>
            </a:r>
          </a:p>
          <a:p>
            <a:r>
              <a:rPr lang="en-US" sz="2200" dirty="0"/>
              <a:t>https://www.softschools.com/inventions/history/metal_detectr </a:t>
            </a:r>
          </a:p>
          <a:p>
            <a:r>
              <a:rPr lang="en-US" sz="2200" dirty="0"/>
              <a:t>history/376/</a:t>
            </a:r>
          </a:p>
          <a:p>
            <a:endParaRPr lang="en-US" sz="2200" dirty="0"/>
          </a:p>
          <a:p>
            <a:r>
              <a:rPr lang="en-US" sz="2200" dirty="0"/>
              <a:t>[3] “Metal Detector and Scanning” </a:t>
            </a:r>
          </a:p>
          <a:p>
            <a:r>
              <a:rPr lang="en-US" sz="2200" dirty="0"/>
              <a:t>Available: </a:t>
            </a:r>
            <a:r>
              <a:rPr lang="en-US" sz="2200" dirty="0">
                <a:hlinkClick r:id="rId2"/>
              </a:rPr>
              <a:t>https://nexussafety.net/metal-detector-scanning/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[4] “How a metal detector works” Available: </a:t>
            </a:r>
          </a:p>
          <a:p>
            <a:r>
              <a:rPr lang="en-US" sz="2200" dirty="0"/>
              <a:t>https://micro.magnet.fsu.edu/electromag/java/detector/index.html</a:t>
            </a:r>
          </a:p>
          <a:p>
            <a:endParaRPr lang="en-US" sz="22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33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4648" y="152400"/>
            <a:ext cx="7498080" cy="1143000"/>
          </a:xfrm>
        </p:spPr>
        <p:txBody>
          <a:bodyPr>
            <a:normAutofit/>
          </a:bodyPr>
          <a:lstStyle/>
          <a:p>
            <a:r>
              <a:rPr lang="en-US" sz="24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Metal detector is a device that can detect metal , the basics can make a sound when it is near some metal.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Metal detectors work on the principle of transmitting a magnetic field and analyzing a return signal from the target and environment.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When some metals are coming close to the coil the amplitude of the reflective pulse is getting little lower and a duration of the pulse a little longer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53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DIFFERENCE</a:t>
            </a: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>
            <a:normAutofit/>
          </a:bodyPr>
          <a:lstStyle/>
          <a:p>
            <a:pPr marL="82296" indent="0"/>
            <a:r>
              <a:rPr lang="en-US" sz="2800" dirty="0"/>
              <a:t> Handheld metal detector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Robotic metal detector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200399"/>
            <a:ext cx="3276600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048000"/>
            <a:ext cx="3048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72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D47B-D5CF-4F13-8B8F-C1A8C24B4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935502"/>
          </a:xfrm>
        </p:spPr>
        <p:txBody>
          <a:bodyPr/>
          <a:lstStyle/>
          <a:p>
            <a:r>
              <a:rPr lang="en-US" dirty="0"/>
              <a:t>TYPES OF METAL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34635-7D8D-4A47-A70A-1033B260B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2560" y="1828800"/>
            <a:ext cx="7406640" cy="1752600"/>
          </a:xfrm>
        </p:spPr>
        <p:txBody>
          <a:bodyPr>
            <a:noAutofit/>
          </a:bodyPr>
          <a:lstStyle/>
          <a:p>
            <a:r>
              <a:rPr lang="en-US" sz="2000" dirty="0"/>
              <a:t>There are three types of metal detectors</a:t>
            </a:r>
          </a:p>
          <a:p>
            <a:endParaRPr lang="en-US" sz="2000" dirty="0"/>
          </a:p>
          <a:p>
            <a:pPr marL="541782" indent="-514350">
              <a:buFont typeface="+mj-lt"/>
              <a:buAutoNum type="romanUcPeriod"/>
            </a:pPr>
            <a:r>
              <a:rPr lang="en-US" sz="2000" dirty="0"/>
              <a:t>very low frequency(VLF) detectors</a:t>
            </a:r>
          </a:p>
          <a:p>
            <a:pPr marL="541782" indent="-514350">
              <a:buFont typeface="+mj-lt"/>
              <a:buAutoNum type="romanUcPeriod"/>
            </a:pPr>
            <a:r>
              <a:rPr lang="en-US" sz="2000" dirty="0"/>
              <a:t>pulse induction (Pi) detector</a:t>
            </a:r>
          </a:p>
          <a:p>
            <a:pPr marL="541782" indent="-514350">
              <a:buFont typeface="+mj-lt"/>
              <a:buAutoNum type="romanUcPeriod"/>
            </a:pPr>
            <a:r>
              <a:rPr lang="en-US" sz="2000" dirty="0"/>
              <a:t> Beat- frequency Oscillation </a:t>
            </a:r>
          </a:p>
        </p:txBody>
      </p:sp>
    </p:spTree>
    <p:extLst>
      <p:ext uri="{BB962C8B-B14F-4D97-AF65-F5344CB8AC3E}">
        <p14:creationId xmlns:p14="http://schemas.microsoft.com/office/powerpoint/2010/main" val="1380762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0600" y="320675"/>
            <a:ext cx="6248400" cy="746125"/>
          </a:xfrm>
        </p:spPr>
        <p:txBody>
          <a:bodyPr>
            <a:normAutofit/>
          </a:bodyPr>
          <a:lstStyle/>
          <a:p>
            <a:r>
              <a:rPr lang="en-US" sz="2400" dirty="0"/>
              <a:t>BLOCK DIAGRAM</a:t>
            </a:r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79525"/>
            <a:ext cx="8229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3C7D71-8902-40B0-92CA-159D5D680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16077"/>
              </p:ext>
            </p:extLst>
          </p:nvPr>
        </p:nvGraphicFramePr>
        <p:xfrm>
          <a:off x="1905000" y="0"/>
          <a:ext cx="23622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32027317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BLOCK  DIAGRAM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347290"/>
                  </a:ext>
                </a:extLst>
              </a:tr>
            </a:tbl>
          </a:graphicData>
        </a:graphic>
      </p:graphicFrame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2285984" y="857232"/>
            <a:ext cx="5429288" cy="5286412"/>
            <a:chOff x="2505" y="5685"/>
            <a:chExt cx="7590" cy="5115"/>
          </a:xfrm>
        </p:grpSpPr>
        <p:sp>
          <p:nvSpPr>
            <p:cNvPr id="1027" name="AutoShape 3"/>
            <p:cNvSpPr>
              <a:spLocks noChangeArrowheads="1"/>
            </p:cNvSpPr>
            <p:nvPr/>
          </p:nvSpPr>
          <p:spPr bwMode="auto">
            <a:xfrm>
              <a:off x="5415" y="6975"/>
              <a:ext cx="2010" cy="382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Arduino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Controller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8" name="AutoShape 4"/>
            <p:cNvSpPr>
              <a:spLocks noChangeArrowheads="1"/>
            </p:cNvSpPr>
            <p:nvPr/>
          </p:nvSpPr>
          <p:spPr bwMode="auto">
            <a:xfrm>
              <a:off x="5535" y="5685"/>
              <a:ext cx="1530" cy="73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Battery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9" name="AutoShape 5"/>
            <p:cNvSpPr>
              <a:spLocks noChangeArrowheads="1"/>
            </p:cNvSpPr>
            <p:nvPr/>
          </p:nvSpPr>
          <p:spPr bwMode="auto">
            <a:xfrm>
              <a:off x="2505" y="7830"/>
              <a:ext cx="2010" cy="91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Bluetooth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30" name="AutoShape 6"/>
            <p:cNvCxnSpPr>
              <a:cxnSpLocks noChangeShapeType="1"/>
            </p:cNvCxnSpPr>
            <p:nvPr/>
          </p:nvCxnSpPr>
          <p:spPr bwMode="auto">
            <a:xfrm>
              <a:off x="6330" y="6435"/>
              <a:ext cx="0" cy="54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31" name="AutoShape 7"/>
            <p:cNvCxnSpPr>
              <a:cxnSpLocks noChangeShapeType="1"/>
            </p:cNvCxnSpPr>
            <p:nvPr/>
          </p:nvCxnSpPr>
          <p:spPr bwMode="auto">
            <a:xfrm>
              <a:off x="4530" y="8265"/>
              <a:ext cx="91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032" name="AutoShape 8"/>
            <p:cNvSpPr>
              <a:spLocks noChangeArrowheads="1"/>
            </p:cNvSpPr>
            <p:nvPr/>
          </p:nvSpPr>
          <p:spPr bwMode="auto">
            <a:xfrm>
              <a:off x="8130" y="8100"/>
              <a:ext cx="1845" cy="91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L29dn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3" name="AutoShape 9"/>
            <p:cNvSpPr>
              <a:spLocks noChangeArrowheads="1"/>
            </p:cNvSpPr>
            <p:nvPr/>
          </p:nvSpPr>
          <p:spPr bwMode="auto">
            <a:xfrm>
              <a:off x="8145" y="6555"/>
              <a:ext cx="1845" cy="91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Motor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4" name="AutoShape 10"/>
            <p:cNvSpPr>
              <a:spLocks noChangeShapeType="1"/>
            </p:cNvSpPr>
            <p:nvPr/>
          </p:nvSpPr>
          <p:spPr bwMode="auto">
            <a:xfrm>
              <a:off x="7065" y="5970"/>
              <a:ext cx="1050" cy="945"/>
            </a:xfrm>
            <a:prstGeom prst="bentConnector3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cxnSp>
          <p:nvCxnSpPr>
            <p:cNvPr id="1035" name="AutoShape 11"/>
            <p:cNvCxnSpPr>
              <a:cxnSpLocks noChangeShapeType="1"/>
            </p:cNvCxnSpPr>
            <p:nvPr/>
          </p:nvCxnSpPr>
          <p:spPr bwMode="auto">
            <a:xfrm flipV="1">
              <a:off x="8955" y="7470"/>
              <a:ext cx="15" cy="6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36" name="AutoShape 12"/>
            <p:cNvCxnSpPr>
              <a:cxnSpLocks noChangeShapeType="1"/>
            </p:cNvCxnSpPr>
            <p:nvPr/>
          </p:nvCxnSpPr>
          <p:spPr bwMode="auto">
            <a:xfrm>
              <a:off x="7440" y="8565"/>
              <a:ext cx="675" cy="1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037" name="AutoShape 13"/>
            <p:cNvSpPr>
              <a:spLocks noChangeArrowheads="1"/>
            </p:cNvSpPr>
            <p:nvPr/>
          </p:nvSpPr>
          <p:spPr bwMode="auto">
            <a:xfrm>
              <a:off x="2610" y="9465"/>
              <a:ext cx="1845" cy="91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Metal Detector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38" name="AutoShape 14"/>
            <p:cNvCxnSpPr>
              <a:cxnSpLocks noChangeShapeType="1"/>
            </p:cNvCxnSpPr>
            <p:nvPr/>
          </p:nvCxnSpPr>
          <p:spPr bwMode="auto">
            <a:xfrm>
              <a:off x="4470" y="9930"/>
              <a:ext cx="960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039" name="AutoShape 15"/>
            <p:cNvSpPr>
              <a:spLocks noChangeArrowheads="1"/>
            </p:cNvSpPr>
            <p:nvPr/>
          </p:nvSpPr>
          <p:spPr bwMode="auto">
            <a:xfrm>
              <a:off x="8250" y="9525"/>
              <a:ext cx="1845" cy="91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Buzzer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40" name="AutoShape 16"/>
            <p:cNvCxnSpPr>
              <a:cxnSpLocks noChangeShapeType="1"/>
            </p:cNvCxnSpPr>
            <p:nvPr/>
          </p:nvCxnSpPr>
          <p:spPr bwMode="auto">
            <a:xfrm>
              <a:off x="7425" y="9975"/>
              <a:ext cx="825" cy="3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54266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004509-41D6-475B-AFFE-367BE0DFD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95400"/>
            <a:ext cx="7848600" cy="579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4ADBE2-43BF-45D6-8247-2F79FD863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-228600"/>
            <a:ext cx="7406640" cy="1066800"/>
          </a:xfrm>
        </p:spPr>
        <p:txBody>
          <a:bodyPr>
            <a:normAutofit/>
          </a:bodyPr>
          <a:lstStyle/>
          <a:p>
            <a:r>
              <a:rPr lang="en-US" sz="2400" dirty="0"/>
              <a:t>CIRCUIT  DIAGRAM</a:t>
            </a:r>
          </a:p>
        </p:txBody>
      </p:sp>
    </p:spTree>
    <p:extLst>
      <p:ext uri="{BB962C8B-B14F-4D97-AF65-F5344CB8AC3E}">
        <p14:creationId xmlns:p14="http://schemas.microsoft.com/office/powerpoint/2010/main" val="342644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hatsApp Video 2021-11-21 at 10.21.35 PM (1)">
            <a:hlinkClick r:id="" action="ppaction://media"/>
            <a:extLst>
              <a:ext uri="{FF2B5EF4-FFF2-40B4-BE49-F238E27FC236}">
                <a16:creationId xmlns:a16="http://schemas.microsoft.com/office/drawing/2014/main" id="{66AB1154-A228-48EA-814E-FB4A9C78C2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7290" y="1643050"/>
            <a:ext cx="7499350" cy="4124325"/>
          </a:xfrm>
        </p:spPr>
      </p:pic>
    </p:spTree>
    <p:extLst>
      <p:ext uri="{BB962C8B-B14F-4D97-AF65-F5344CB8AC3E}">
        <p14:creationId xmlns:p14="http://schemas.microsoft.com/office/powerpoint/2010/main" val="232461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962</TotalTime>
  <Words>777</Words>
  <Application>Microsoft Office PowerPoint</Application>
  <PresentationFormat>On-screen Show (4:3)</PresentationFormat>
  <Paragraphs>133</Paragraphs>
  <Slides>25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Solstice</vt:lpstr>
      <vt:lpstr>METAL DETECTOR USING ROBOTIC VEHICLE</vt:lpstr>
      <vt:lpstr>OBJECTIVE</vt:lpstr>
      <vt:lpstr>INTRODUCTION</vt:lpstr>
      <vt:lpstr>DIFFERENCE</vt:lpstr>
      <vt:lpstr>TYPES OF METAL DETECTOR</vt:lpstr>
      <vt:lpstr>BLOCK DIAGRAM</vt:lpstr>
      <vt:lpstr>PowerPoint Presentation</vt:lpstr>
      <vt:lpstr>CIRCUIT  DIAGRAM</vt:lpstr>
      <vt:lpstr>PowerPoint Presentation</vt:lpstr>
      <vt:lpstr> ARDUINO   UNO                                           MICROCONTROLLER</vt:lpstr>
      <vt:lpstr>PowerPoint Presentation</vt:lpstr>
      <vt:lpstr>MOTOR CONTROL DRIVER</vt:lpstr>
      <vt:lpstr>DC  MOTOR  CONTROL  DRIVER</vt:lpstr>
      <vt:lpstr>MOTOR DRIVER MODULE L298N</vt:lpstr>
      <vt:lpstr>PowerPoint Presentation</vt:lpstr>
      <vt:lpstr>BLUETOOTH  MODULE</vt:lpstr>
      <vt:lpstr>PowerPoint Presentation</vt:lpstr>
      <vt:lpstr>INDUCTIVE  TYPE  PROXIMITY  SENSOR</vt:lpstr>
      <vt:lpstr>INDUCTIVE  TYPE  PROXIMITY  SENSOR</vt:lpstr>
      <vt:lpstr>INDUCTIVE  TYPE  PROXIMITY  SENSOR</vt:lpstr>
      <vt:lpstr>PowerPoint Presentation</vt:lpstr>
      <vt:lpstr>ALGORITHM</vt:lpstr>
      <vt:lpstr>APPLICATION</vt:lpstr>
      <vt:lpstr>FUTURE ENHANCEMENT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METAL DETECTOR  FOR  MILITARY APPLICATIONS USING ROBOTIC VEHICLE SYSTEM</dc:title>
  <dc:creator>ELAMBARATHI.K</dc:creator>
  <cp:lastModifiedBy>Unknown User</cp:lastModifiedBy>
  <cp:revision>79</cp:revision>
  <dcterms:created xsi:type="dcterms:W3CDTF">2006-08-16T00:00:00Z</dcterms:created>
  <dcterms:modified xsi:type="dcterms:W3CDTF">2022-06-18T03:44:22Z</dcterms:modified>
</cp:coreProperties>
</file>